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3"/>
  </p:notesMasterIdLst>
  <p:sldIdLst>
    <p:sldId id="256" r:id="rId2"/>
    <p:sldId id="271" r:id="rId3"/>
    <p:sldId id="263" r:id="rId4"/>
    <p:sldId id="264" r:id="rId5"/>
    <p:sldId id="272" r:id="rId6"/>
    <p:sldId id="262" r:id="rId7"/>
    <p:sldId id="279" r:id="rId8"/>
    <p:sldId id="265" r:id="rId9"/>
    <p:sldId id="282" r:id="rId10"/>
    <p:sldId id="260" r:id="rId11"/>
    <p:sldId id="280" r:id="rId12"/>
    <p:sldId id="281" r:id="rId13"/>
    <p:sldId id="284" r:id="rId14"/>
    <p:sldId id="274" r:id="rId15"/>
    <p:sldId id="275" r:id="rId16"/>
    <p:sldId id="283" r:id="rId17"/>
    <p:sldId id="276" r:id="rId18"/>
    <p:sldId id="278" r:id="rId19"/>
    <p:sldId id="277" r:id="rId20"/>
    <p:sldId id="270" r:id="rId21"/>
    <p:sldId id="269" r:id="rId22"/>
  </p:sldIdLst>
  <p:sldSz cx="12192000" cy="6858000"/>
  <p:notesSz cx="6807200" cy="9939338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6" autoAdjust="0"/>
    <p:restoredTop sz="94161" autoAdjust="0"/>
  </p:normalViewPr>
  <p:slideViewPr>
    <p:cSldViewPr snapToGrid="0">
      <p:cViewPr varScale="1">
        <p:scale>
          <a:sx n="108" d="100"/>
          <a:sy n="108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645C7-E1D3-4C29-AB70-9CCDDA556844}" type="datetimeFigureOut">
              <a:rPr lang="en-AU" smtClean="0"/>
              <a:t>29/11/2018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FBFA-164F-4F33-BD61-C2FC819683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199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92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24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75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Mention: Timetables, announcements, attendance</a:t>
            </a:r>
          </a:p>
          <a:p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darren.hamilton@det.nsw.edu.au password: </a:t>
            </a:r>
            <a:r>
              <a:rPr lang="en-A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orangehigh</a:t>
            </a:r>
            <a:endParaRPr lang="en-A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73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Jobs are becoming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global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technology driven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flexible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and collaborative.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 smtClean="0"/>
              <a:t>E.g. Jobs for app developers did not really exist until the launch of</a:t>
            </a:r>
            <a:r>
              <a:rPr lang="en-AU" baseline="0" dirty="0" smtClean="0"/>
              <a:t> the </a:t>
            </a:r>
            <a:r>
              <a:rPr lang="en-AU" baseline="0" dirty="0" err="1" smtClean="0"/>
              <a:t>Iphone</a:t>
            </a:r>
            <a:r>
              <a:rPr lang="en-AU" baseline="0" dirty="0" smtClean="0"/>
              <a:t> in 2007 – now it is a thriving market.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18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Learning Tools Interactive demo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FBFA-164F-4F33-BD61-C2FC8196839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30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2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9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6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79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8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6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1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8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0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9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u="none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pshopping.com.au/orangebyod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ahina.kharitos4@det.nsw.edu.au" TargetMode="External"/><Relationship Id="rId2" Type="http://schemas.openxmlformats.org/officeDocument/2006/relationships/hyperlink" Target="mailto:helene.hamilton@det.nsw.edu.a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ahina.kharitos4@det.nsw.edu.au" TargetMode="External"/><Relationship Id="rId2" Type="http://schemas.openxmlformats.org/officeDocument/2006/relationships/hyperlink" Target="mailto:helene.hamilton@det.nsw.edu.a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ange-h.schools.nsw.edu.au/our-school/links" TargetMode="External"/><Relationship Id="rId3" Type="http://schemas.openxmlformats.org/officeDocument/2006/relationships/hyperlink" Target="http://www.typing.com/" TargetMode="External"/><Relationship Id="rId7" Type="http://schemas.openxmlformats.org/officeDocument/2006/relationships/hyperlink" Target="http://myoffice.unsw.edu.au/introducing-office-len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dobe.com/au/creativecloud/buy/students.html" TargetMode="External"/><Relationship Id="rId5" Type="http://schemas.openxmlformats.org/officeDocument/2006/relationships/hyperlink" Target="https://www.onenote.com/learningtools" TargetMode="External"/><Relationship Id="rId10" Type="http://schemas.openxmlformats.org/officeDocument/2006/relationships/hyperlink" Target="https://education.microsoft.com/" TargetMode="External"/><Relationship Id="rId4" Type="http://schemas.openxmlformats.org/officeDocument/2006/relationships/hyperlink" Target="http://www.onenoteineducation.com/en-AU/students/" TargetMode="External"/><Relationship Id="rId9" Type="http://schemas.openxmlformats.org/officeDocument/2006/relationships/hyperlink" Target="http://www.orange-h.schools.nsw.edu.au/online-learni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nA1Aqp0sPQo&amp;feature=youtu.b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yllabus.nesa.nsw.edu.au/support-materials/integrating-ic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eb2.orange-h.schools.nsw.edu.au/portal/log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3576" y="1945386"/>
            <a:ext cx="9448800" cy="103089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BYODD @ OHS 2019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140" y="4846636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en-AU" sz="2800" dirty="0" smtClean="0"/>
              <a:t>The future of learning is now</a:t>
            </a:r>
          </a:p>
          <a:p>
            <a:pPr algn="ctr"/>
            <a:endParaRPr lang="en-AU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726" y="1945386"/>
            <a:ext cx="2103250" cy="23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8021" y="738051"/>
            <a:ext cx="521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cap="all" spc="200" dirty="0">
                <a:latin typeface="+mj-lt"/>
              </a:rPr>
              <a:t>Free on up to 5 devices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cap="all" spc="200" dirty="0">
                <a:latin typeface="+mj-lt"/>
              </a:rPr>
              <a:t>Cloud based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AU" sz="2000" cap="all" spc="200" dirty="0">
                <a:latin typeface="+mj-lt"/>
              </a:rPr>
              <a:t>Accessible from any device, anytime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AU" sz="2000" cap="all" spc="200" dirty="0">
                <a:latin typeface="+mj-lt"/>
              </a:rPr>
              <a:t>No need to save your work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cap="all" spc="200" dirty="0">
                <a:latin typeface="+mj-lt"/>
              </a:rPr>
              <a:t>Instantly search for thousands of files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AU" sz="2000" cap="all" spc="200" dirty="0">
                <a:latin typeface="+mj-lt"/>
              </a:rPr>
              <a:t>Organisation, Collaboration, Creativity, Communication</a:t>
            </a:r>
          </a:p>
        </p:txBody>
      </p:sp>
      <p:pic>
        <p:nvPicPr>
          <p:cNvPr id="7" name="Picture 6" descr="&lt;strong&gt;Microsoft&lt;/strong&gt; &lt;strong&gt;Office&lt;/strong&gt; &lt;strong&gt;365&lt;/strong&gt; Is Now Free For Teachers and Students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75" y="4005597"/>
            <a:ext cx="6048375" cy="2038350"/>
          </a:xfrm>
          <a:prstGeom prst="rect">
            <a:avLst/>
          </a:prstGeom>
        </p:spPr>
      </p:pic>
      <p:pic>
        <p:nvPicPr>
          <p:cNvPr id="8" name="Picture 7" descr="&lt;strong&gt;Office&lt;/strong&gt; &lt;strong&gt;365&lt;/strong&g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738051"/>
            <a:ext cx="3435531" cy="22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Hewlett Packard OHS Deals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950595" y="1948934"/>
            <a:ext cx="1035177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,sans-serif"/>
                <a:hlinkClick r:id="rId2"/>
              </a:rPr>
              <a:t>www.hpshopping.com.au/orangebyod</a:t>
            </a:r>
            <a:endParaRPr lang="en-AU" sz="2000" b="1" dirty="0" smtClean="0">
              <a:latin typeface="Calibri,sans-serif"/>
            </a:endParaRPr>
          </a:p>
          <a:p>
            <a:endParaRPr lang="en-AU" sz="2000" b="1" dirty="0">
              <a:latin typeface="Calibri,sans-serif"/>
            </a:endParaRPr>
          </a:p>
          <a:p>
            <a:r>
              <a:rPr lang="en-AU" sz="2000" b="1" dirty="0" smtClean="0">
                <a:latin typeface="Calibri,sans-serif"/>
              </a:rPr>
              <a:t>Important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000" dirty="0"/>
              <a:t>All pricing on the BYOD devices </a:t>
            </a:r>
            <a:r>
              <a:rPr lang="en-AU" sz="2400" b="1" dirty="0"/>
              <a:t>includes 3 Years Onsite Warranty</a:t>
            </a:r>
            <a:r>
              <a:rPr lang="en-AU" dirty="0"/>
              <a:t> </a:t>
            </a:r>
            <a:r>
              <a:rPr lang="en-AU" sz="2000" dirty="0"/>
              <a:t>along with the option for the parent to purchase the Accidental Damage Protection (ADP</a:t>
            </a:r>
            <a:r>
              <a:rPr lang="en-AU" sz="2000" dirty="0" smtClean="0"/>
              <a:t>).</a:t>
            </a:r>
          </a:p>
          <a:p>
            <a:endParaRPr lang="en-A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000" dirty="0" smtClean="0"/>
              <a:t>The </a:t>
            </a:r>
            <a:r>
              <a:rPr lang="en-AU" sz="2400" b="1" dirty="0"/>
              <a:t>ADP Insurance covers the device for 3 claims over 3 years </a:t>
            </a:r>
            <a:r>
              <a:rPr lang="en-AU" sz="2000" dirty="0"/>
              <a:t>and we have moved to </a:t>
            </a:r>
            <a:r>
              <a:rPr lang="en-AU" sz="2400" b="1" dirty="0"/>
              <a:t>a Zero excess fee </a:t>
            </a:r>
            <a:r>
              <a:rPr lang="en-AU" sz="2000" dirty="0"/>
              <a:t>to assist with repairing the devices quicker and so we are not waiting for parents to pay the Excess Fee. 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A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000" dirty="0"/>
              <a:t>We’ve included an </a:t>
            </a:r>
            <a:r>
              <a:rPr lang="en-AU" sz="2000" dirty="0" err="1"/>
              <a:t>eCoupon</a:t>
            </a:r>
            <a:r>
              <a:rPr lang="en-AU" sz="2000" dirty="0"/>
              <a:t> code </a:t>
            </a:r>
            <a:r>
              <a:rPr lang="en-AU" sz="2400" b="1" dirty="0"/>
              <a:t>orange5% </a:t>
            </a:r>
            <a:r>
              <a:rPr lang="en-AU" sz="2000" dirty="0"/>
              <a:t>for purchases between now and end of the year which will give the parents an additional 5% discount. 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540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Hewlett Packard OHS Deals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557212"/>
            <a:ext cx="97536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7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40520"/>
            <a:ext cx="11094720" cy="145075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What school support is available?</a:t>
            </a:r>
            <a:endParaRPr lang="en-US" sz="3600" b="1" cap="all" spc="2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964276" cy="31326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AU" sz="3600" b="1" dirty="0" smtClean="0">
                <a:latin typeface="Century Gothic" panose="020B0502020202020204" pitchFamily="34" charset="0"/>
              </a:rPr>
              <a:t>The OHS  Homework Centre</a:t>
            </a:r>
          </a:p>
          <a:p>
            <a:pPr marL="457200" lvl="1" indent="0">
              <a:buNone/>
            </a:pPr>
            <a:endParaRPr lang="en-AU" sz="2800" b="1" dirty="0">
              <a:latin typeface="Century Gothic" panose="020B0502020202020204" pitchFamily="34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800" b="1" dirty="0" smtClean="0">
                <a:latin typeface="Century Gothic" panose="020B0502020202020204" pitchFamily="34" charset="0"/>
              </a:rPr>
              <a:t> Tuesday</a:t>
            </a:r>
            <a:r>
              <a:rPr lang="en-AU" sz="2800" b="1" dirty="0">
                <a:latin typeface="Century Gothic" panose="020B0502020202020204" pitchFamily="34" charset="0"/>
              </a:rPr>
              <a:t>, Wednesday &amp; Thursday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800" b="1" dirty="0" smtClean="0">
                <a:latin typeface="Century Gothic" panose="020B0502020202020204" pitchFamily="34" charset="0"/>
              </a:rPr>
              <a:t> In </a:t>
            </a:r>
            <a:r>
              <a:rPr lang="en-AU" sz="2800" b="1" dirty="0">
                <a:latin typeface="Century Gothic" panose="020B0502020202020204" pitchFamily="34" charset="0"/>
              </a:rPr>
              <a:t>the library 3:45 – 5pm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800" b="1" dirty="0" smtClean="0">
                <a:latin typeface="Century Gothic" panose="020B0502020202020204" pitchFamily="34" charset="0"/>
              </a:rPr>
              <a:t> School </a:t>
            </a:r>
            <a:r>
              <a:rPr lang="en-AU" sz="2800" b="1" dirty="0">
                <a:latin typeface="Century Gothic" panose="020B0502020202020204" pitchFamily="34" charset="0"/>
              </a:rPr>
              <a:t>teachers supporting students with homework, assessment tasks and study skills</a:t>
            </a:r>
          </a:p>
          <a:p>
            <a:pPr lvl="1"/>
            <a:endParaRPr lang="en-AU" sz="2800" b="1" dirty="0"/>
          </a:p>
          <a:p>
            <a:endParaRPr lang="en-AU" sz="3600" b="1" dirty="0"/>
          </a:p>
          <a:p>
            <a:endParaRPr lang="en-US" dirty="0"/>
          </a:p>
        </p:txBody>
      </p:sp>
      <p:sp>
        <p:nvSpPr>
          <p:cNvPr id="4" name="AutoShape 2" descr="Image result for parent portal s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356" y="4233214"/>
            <a:ext cx="2194646" cy="2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40520"/>
            <a:ext cx="11094720" cy="1450757"/>
          </a:xfrm>
        </p:spPr>
        <p:txBody>
          <a:bodyPr>
            <a:noAutofit/>
          </a:bodyPr>
          <a:lstStyle/>
          <a:p>
            <a:pPr algn="ctr"/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What school support is available?</a:t>
            </a:r>
            <a:endParaRPr lang="en-US" sz="3600" b="1" cap="all" spc="2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845734"/>
            <a:ext cx="10539095" cy="313266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4100" b="1" dirty="0">
                <a:latin typeface="Century Gothic" panose="020B0502020202020204" pitchFamily="34" charset="0"/>
              </a:rPr>
              <a:t>Technology support before, during and after school</a:t>
            </a:r>
          </a:p>
          <a:p>
            <a:pPr marL="0" indent="0">
              <a:lnSpc>
                <a:spcPct val="100000"/>
              </a:lnSpc>
              <a:buNone/>
            </a:pPr>
            <a:endParaRPr lang="en-AU" sz="4100" b="1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4000" b="1" dirty="0">
                <a:latin typeface="Century Gothic" panose="020B0502020202020204" pitchFamily="34" charset="0"/>
              </a:rPr>
              <a:t> Connectivity issues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4000" b="1" dirty="0">
                <a:latin typeface="Century Gothic" panose="020B0502020202020204" pitchFamily="34" charset="0"/>
              </a:rPr>
              <a:t> Troubleshooting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4000" b="1" dirty="0">
                <a:latin typeface="Century Gothic" panose="020B0502020202020204" pitchFamily="34" charset="0"/>
              </a:rPr>
              <a:t> OneNote issues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AU" sz="4000" b="1" dirty="0">
                <a:latin typeface="Century Gothic" panose="020B0502020202020204" pitchFamily="34" charset="0"/>
              </a:rPr>
              <a:t> Syncing Issues</a:t>
            </a:r>
            <a:endParaRPr lang="en-US" sz="4000" b="1" dirty="0">
              <a:latin typeface="Century Gothic" panose="020B0502020202020204" pitchFamily="34" charset="0"/>
            </a:endParaRPr>
          </a:p>
          <a:p>
            <a:pPr lvl="1"/>
            <a:endParaRPr lang="en-AU" sz="2800" b="1" dirty="0">
              <a:latin typeface="Century Gothic" panose="020B0502020202020204" pitchFamily="34" charset="0"/>
            </a:endParaRPr>
          </a:p>
          <a:p>
            <a:endParaRPr lang="en-AU" sz="3600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AutoShape 2" descr="Image result for parent portal s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710" y="3928414"/>
            <a:ext cx="2194646" cy="2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0369">
            <a:off x="463282" y="476092"/>
            <a:ext cx="3724954" cy="487646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00600" y="731520"/>
            <a:ext cx="7258050" cy="5897880"/>
          </a:xfrm>
        </p:spPr>
        <p:txBody>
          <a:bodyPr>
            <a:noAutofit/>
          </a:bodyPr>
          <a:lstStyle/>
          <a:p>
            <a:r>
              <a:rPr lang="en-AU" sz="3600" b="1" dirty="0" smtClean="0"/>
              <a:t>BYODD Reference </a:t>
            </a:r>
            <a:r>
              <a:rPr lang="en-AU" sz="3600" b="1" dirty="0"/>
              <a:t>G</a:t>
            </a:r>
            <a:r>
              <a:rPr lang="en-AU" sz="3600" b="1" dirty="0" smtClean="0"/>
              <a:t>uide</a:t>
            </a:r>
          </a:p>
          <a:p>
            <a:r>
              <a:rPr lang="en-AU" sz="2800" dirty="0" smtClean="0"/>
              <a:t>This booklet is used to support students during the BYODD Bootcamp sessions at the beginning of Term1.</a:t>
            </a:r>
          </a:p>
          <a:p>
            <a:endParaRPr lang="en-AU" sz="2800" dirty="0"/>
          </a:p>
          <a:p>
            <a:r>
              <a:rPr lang="en-AU" sz="2800" dirty="0" smtClean="0"/>
              <a:t>Copies are available on our school website, and also provided on the day for each student.</a:t>
            </a:r>
          </a:p>
          <a:p>
            <a:endParaRPr lang="en-AU" sz="2800" dirty="0"/>
          </a:p>
          <a:p>
            <a:r>
              <a:rPr lang="en-AU" sz="2800" dirty="0" smtClean="0"/>
              <a:t>This step-by-step picture guide will support any frequent trouble shooting you may have when beginning at OHS.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27876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40520"/>
            <a:ext cx="11094720" cy="145075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What school support is available?</a:t>
            </a:r>
            <a:endParaRPr lang="en-US" sz="3600" b="1" cap="all" spc="2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845734"/>
            <a:ext cx="10539095" cy="3132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4000" b="1" dirty="0">
                <a:latin typeface="Century Gothic" panose="020B0502020202020204" pitchFamily="34" charset="0"/>
              </a:rPr>
              <a:t>Use of the library before and after </a:t>
            </a:r>
            <a:r>
              <a:rPr lang="en-AU" sz="4000" b="1" dirty="0" smtClean="0">
                <a:latin typeface="Century Gothic" panose="020B0502020202020204" pitchFamily="34" charset="0"/>
              </a:rPr>
              <a:t>school</a:t>
            </a:r>
          </a:p>
          <a:p>
            <a:pPr marL="0" indent="0">
              <a:buNone/>
            </a:pPr>
            <a:endParaRPr lang="en-AU" sz="4000" b="1" dirty="0">
              <a:latin typeface="Century Gothic" panose="020B0502020202020204" pitchFamily="34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3400" b="1" dirty="0">
                <a:latin typeface="Century Gothic" panose="020B0502020202020204" pitchFamily="34" charset="0"/>
              </a:rPr>
              <a:t>	</a:t>
            </a:r>
            <a:r>
              <a:rPr lang="en-AU" sz="2900" b="1" dirty="0">
                <a:latin typeface="Century Gothic" panose="020B0502020202020204" pitchFamily="34" charset="0"/>
              </a:rPr>
              <a:t>Large range of resources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900" b="1" dirty="0">
                <a:latin typeface="Century Gothic" panose="020B0502020202020204" pitchFamily="34" charset="0"/>
              </a:rPr>
              <a:t>	Books, magazines, journals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900" b="1" dirty="0">
                <a:latin typeface="Century Gothic" panose="020B0502020202020204" pitchFamily="34" charset="0"/>
              </a:rPr>
              <a:t>	Computers and internet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AU" sz="2900" b="1" dirty="0">
                <a:latin typeface="Century Gothic" panose="020B0502020202020204" pitchFamily="34" charset="0"/>
              </a:rPr>
              <a:t>  Free school Wi-Fi area</a:t>
            </a:r>
            <a:endParaRPr lang="en-US" sz="2900" b="1" dirty="0">
              <a:latin typeface="Century Gothic" panose="020B0502020202020204" pitchFamily="34" charset="0"/>
            </a:endParaRPr>
          </a:p>
          <a:p>
            <a:pPr lvl="1"/>
            <a:endParaRPr lang="en-AU" sz="2800" b="1" dirty="0">
              <a:latin typeface="Century Gothic" panose="020B0502020202020204" pitchFamily="34" charset="0"/>
            </a:endParaRPr>
          </a:p>
          <a:p>
            <a:endParaRPr lang="en-AU" sz="3600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AutoShape 2" descr="Image result for parent portal sent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710" y="3928414"/>
            <a:ext cx="2194646" cy="25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0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9" y="0"/>
            <a:ext cx="10815711" cy="145075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Additional - SCHOOL SUPPORT</a:t>
            </a:r>
            <a:endParaRPr lang="en-US" sz="3600" b="1" cap="all" spc="2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178190" y="1975339"/>
            <a:ext cx="5127674" cy="402336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Year 7</a:t>
            </a:r>
            <a:r>
              <a:rPr lang="en-US" sz="2400" b="1" dirty="0" smtClean="0"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Year Advisor</a:t>
            </a:r>
          </a:p>
          <a:p>
            <a:pPr algn="ctr"/>
            <a:r>
              <a:rPr lang="en-AU" sz="2400" b="1" dirty="0">
                <a:latin typeface="Century Gothic" panose="020B0502020202020204" pitchFamily="34" charset="0"/>
              </a:rPr>
              <a:t>Mrs </a:t>
            </a:r>
            <a:r>
              <a:rPr lang="en-AU" sz="2400" b="1" dirty="0" smtClean="0">
                <a:latin typeface="Century Gothic" panose="020B0502020202020204" pitchFamily="34" charset="0"/>
              </a:rPr>
              <a:t>Jacqueline </a:t>
            </a:r>
            <a:r>
              <a:rPr lang="en-AU" sz="2400" b="1" dirty="0" err="1" smtClean="0">
                <a:latin typeface="Century Gothic" panose="020B0502020202020204" pitchFamily="34" charset="0"/>
              </a:rPr>
              <a:t>Lyden</a:t>
            </a:r>
            <a:endParaRPr lang="en-AU" sz="2400" b="1" dirty="0" smtClean="0">
              <a:latin typeface="Century Gothic" panose="020B0502020202020204" pitchFamily="34" charset="0"/>
            </a:endParaRPr>
          </a:p>
          <a:p>
            <a:r>
              <a:rPr lang="en-AU" sz="2800" b="1" cap="all" spc="2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 </a:t>
            </a:r>
            <a:r>
              <a:rPr lang="en-AU" b="1" spc="200" dirty="0">
                <a:solidFill>
                  <a:schemeClr val="tx1"/>
                </a:solidFill>
                <a:latin typeface="Century Gothic" panose="020B0502020202020204" pitchFamily="34" charset="0"/>
              </a:rPr>
              <a:t>jacquiline.lyden1@det.nsw.edu</a:t>
            </a:r>
          </a:p>
          <a:p>
            <a:r>
              <a:rPr lang="en-AU" sz="2800" b="1" cap="all" spc="2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</a:t>
            </a:r>
            <a:r>
              <a:rPr lang="en-US" b="1" cap="all" spc="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6362 3444</a:t>
            </a:r>
            <a:endParaRPr lang="en-US" b="1" cap="all" spc="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n-lt"/>
                <a:cs typeface="+mn-lt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n-lt"/>
                <a:cs typeface="+mn-lt"/>
              </a:rPr>
            </a:b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5692" y="1975339"/>
            <a:ext cx="6304785" cy="42052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2800" b="1" cap="all" spc="200" dirty="0">
                <a:solidFill>
                  <a:schemeClr val="tx2"/>
                </a:solidFill>
                <a:latin typeface="+mj-lt"/>
              </a:rPr>
              <a:t>Class teachers are also available to support students.</a:t>
            </a:r>
          </a:p>
          <a:p>
            <a:pPr algn="ctr"/>
            <a:r>
              <a:rPr lang="en-AU" sz="2400" b="1" dirty="0">
                <a:latin typeface="Century Gothic" panose="020B0502020202020204" pitchFamily="34" charset="0"/>
              </a:rPr>
              <a:t>If you need to get in touch we are also available</a:t>
            </a:r>
            <a:endParaRPr lang="en-AU" sz="2800" b="1" dirty="0">
              <a:latin typeface="Century Gothic" panose="020B0502020202020204" pitchFamily="34" charset="0"/>
            </a:endParaRPr>
          </a:p>
          <a:p>
            <a:pPr algn="ctr"/>
            <a:endParaRPr lang="en-AU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b="1" dirty="0">
                <a:latin typeface="Century Gothic" panose="020B0502020202020204" pitchFamily="34" charset="0"/>
              </a:rPr>
              <a:t>Deputy Principal</a:t>
            </a:r>
            <a:endParaRPr lang="en-AU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dirty="0">
                <a:latin typeface="Century Gothic" panose="020B0502020202020204" pitchFamily="34" charset="0"/>
                <a:hlinkClick r:id="rId2"/>
              </a:rPr>
              <a:t>helene.hamilton@det.nsw.edu.au</a:t>
            </a:r>
            <a:r>
              <a:rPr lang="en-AU" sz="2800" dirty="0">
                <a:latin typeface="Century Gothic" panose="020B0502020202020204" pitchFamily="34" charset="0"/>
              </a:rPr>
              <a:t> </a:t>
            </a:r>
            <a:endParaRPr lang="en-AU" sz="3200" dirty="0">
              <a:latin typeface="Century Gothic" panose="020B0502020202020204" pitchFamily="34" charset="0"/>
            </a:endParaRPr>
          </a:p>
          <a:p>
            <a:pPr algn="ctr"/>
            <a:r>
              <a:rPr lang="en-AU" sz="2800" b="1" dirty="0">
                <a:latin typeface="Century Gothic" panose="020B0502020202020204" pitchFamily="34" charset="0"/>
              </a:rPr>
              <a:t>e-Learning </a:t>
            </a:r>
            <a:r>
              <a:rPr lang="en-AU" sz="2800" b="1" dirty="0" smtClean="0">
                <a:latin typeface="Century Gothic" panose="020B0502020202020204" pitchFamily="34" charset="0"/>
              </a:rPr>
              <a:t>Coordinator</a:t>
            </a:r>
            <a:endParaRPr lang="en-AU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dirty="0">
                <a:latin typeface="Century Gothic" panose="020B0502020202020204" pitchFamily="34" charset="0"/>
                <a:hlinkClick r:id="rId3"/>
              </a:rPr>
              <a:t>kahina.kharitos4@det.nsw.edu.au</a:t>
            </a:r>
            <a:endParaRPr lang="en-AU" sz="3200" dirty="0">
              <a:latin typeface="Century Gothic" panose="020B0502020202020204" pitchFamily="34" charset="0"/>
            </a:endParaRPr>
          </a:p>
          <a:p>
            <a:pPr algn="ctr"/>
            <a:endParaRPr lang="en-AU" sz="28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7840" y="1828799"/>
            <a:ext cx="6412638" cy="40561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333" y="3667448"/>
            <a:ext cx="2147888" cy="31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3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9" y="0"/>
            <a:ext cx="10815711" cy="145075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Additional - SCHOOL SUPPORT</a:t>
            </a:r>
            <a:endParaRPr lang="en-US" sz="3600" b="1" cap="all" spc="2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178190" y="1828799"/>
            <a:ext cx="5193910" cy="41699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Year </a:t>
            </a:r>
            <a:r>
              <a:rPr lang="en-US" sz="2400" b="1" dirty="0" smtClean="0">
                <a:latin typeface="Century Gothic" panose="020B0502020202020204" pitchFamily="34" charset="0"/>
              </a:rPr>
              <a:t>8 Advisor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400" b="1" dirty="0">
                <a:latin typeface="Century Gothic" panose="020B0502020202020204" pitchFamily="34" charset="0"/>
              </a:rPr>
              <a:t>Mrs Tammy </a:t>
            </a:r>
            <a:r>
              <a:rPr lang="en-AU" sz="2400" b="1" dirty="0" smtClean="0">
                <a:latin typeface="Century Gothic" panose="020B0502020202020204" pitchFamily="34" charset="0"/>
              </a:rPr>
              <a:t>Nash</a:t>
            </a:r>
          </a:p>
          <a:p>
            <a:r>
              <a:rPr lang="en-AU" sz="2800" b="1" cap="all" spc="2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 </a:t>
            </a:r>
            <a:r>
              <a:rPr lang="en-AU" b="1" spc="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tammy.howarth</a:t>
            </a:r>
            <a:r>
              <a:rPr lang="en-US" b="1" spc="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@det.nsw.edu.au</a:t>
            </a:r>
            <a:endParaRPr lang="en-AU" b="1" spc="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fontAlgn="t">
              <a:buNone/>
            </a:pPr>
            <a:r>
              <a:rPr lang="en-AU" sz="2800" b="1" cap="all" spc="2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P</a:t>
            </a:r>
            <a:r>
              <a:rPr lang="en-US" b="1" cap="all" spc="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6362 </a:t>
            </a:r>
            <a:r>
              <a:rPr lang="en-US" b="1" cap="all" spc="200" dirty="0">
                <a:solidFill>
                  <a:schemeClr val="tx1"/>
                </a:solidFill>
                <a:latin typeface="Century Gothic" panose="020B0502020202020204" pitchFamily="34" charset="0"/>
              </a:rPr>
              <a:t>3444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n-lt"/>
                <a:cs typeface="+mn-lt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n-lt"/>
                <a:cs typeface="+mn-lt"/>
              </a:rPr>
            </a:br>
            <a:endParaRPr 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5692" y="1975339"/>
            <a:ext cx="6304785" cy="42052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2800" b="1" cap="all" spc="200" dirty="0">
                <a:solidFill>
                  <a:schemeClr val="tx2"/>
                </a:solidFill>
                <a:latin typeface="+mj-lt"/>
              </a:rPr>
              <a:t>Class teachers are also available to support students.</a:t>
            </a:r>
          </a:p>
          <a:p>
            <a:pPr algn="ctr"/>
            <a:r>
              <a:rPr lang="en-AU" sz="2400" b="1" dirty="0">
                <a:latin typeface="Century Gothic" panose="020B0502020202020204" pitchFamily="34" charset="0"/>
              </a:rPr>
              <a:t>If you need to get in touch we are also available</a:t>
            </a:r>
            <a:endParaRPr lang="en-AU" sz="2800" b="1" dirty="0">
              <a:latin typeface="Century Gothic" panose="020B0502020202020204" pitchFamily="34" charset="0"/>
            </a:endParaRPr>
          </a:p>
          <a:p>
            <a:pPr algn="ctr"/>
            <a:endParaRPr lang="en-AU" sz="20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b="1" dirty="0">
                <a:latin typeface="Century Gothic" panose="020B0502020202020204" pitchFamily="34" charset="0"/>
              </a:rPr>
              <a:t>Deputy Principal</a:t>
            </a:r>
            <a:endParaRPr lang="en-AU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dirty="0">
                <a:latin typeface="Century Gothic" panose="020B0502020202020204" pitchFamily="34" charset="0"/>
                <a:hlinkClick r:id="rId2"/>
              </a:rPr>
              <a:t>helene.hamilton@det.nsw.edu.au</a:t>
            </a:r>
            <a:r>
              <a:rPr lang="en-AU" sz="2800" dirty="0">
                <a:latin typeface="Century Gothic" panose="020B0502020202020204" pitchFamily="34" charset="0"/>
              </a:rPr>
              <a:t> </a:t>
            </a:r>
            <a:endParaRPr lang="en-AU" sz="3200" dirty="0">
              <a:latin typeface="Century Gothic" panose="020B0502020202020204" pitchFamily="34" charset="0"/>
            </a:endParaRPr>
          </a:p>
          <a:p>
            <a:pPr algn="ctr"/>
            <a:r>
              <a:rPr lang="en-AU" sz="2800" b="1" dirty="0">
                <a:latin typeface="Century Gothic" panose="020B0502020202020204" pitchFamily="34" charset="0"/>
              </a:rPr>
              <a:t>e-Learning coordinator</a:t>
            </a:r>
            <a:endParaRPr lang="en-AU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AU" sz="2800" dirty="0">
                <a:latin typeface="Century Gothic" panose="020B0502020202020204" pitchFamily="34" charset="0"/>
                <a:hlinkClick r:id="rId3"/>
              </a:rPr>
              <a:t>kahina.kharitos4@det.nsw.edu.au</a:t>
            </a:r>
            <a:endParaRPr lang="en-AU" sz="3200" dirty="0">
              <a:latin typeface="Century Gothic" panose="020B0502020202020204" pitchFamily="34" charset="0"/>
            </a:endParaRPr>
          </a:p>
          <a:p>
            <a:pPr algn="ctr"/>
            <a:endParaRPr lang="en-AU" sz="28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7840" y="1828799"/>
            <a:ext cx="6412638" cy="40561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28" y="3524071"/>
            <a:ext cx="2128472" cy="29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72244"/>
            <a:ext cx="6163951" cy="1219224"/>
          </a:xfrm>
        </p:spPr>
        <p:txBody>
          <a:bodyPr/>
          <a:lstStyle/>
          <a:p>
            <a:r>
              <a:rPr lang="en-AU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Workshop Outline</a:t>
            </a:r>
            <a:endParaRPr lang="en-US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997242"/>
            <a:ext cx="10948737" cy="4235116"/>
          </a:xfrm>
        </p:spPr>
        <p:txBody>
          <a:bodyPr>
            <a:normAutofit lnSpcReduction="10000"/>
          </a:bodyPr>
          <a:lstStyle/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latin typeface="Century Gothic" panose="020B0502020202020204" pitchFamily="34" charset="0"/>
              </a:rPr>
              <a:t>The OHS Technology Journey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latin typeface="Century Gothic" panose="020B0502020202020204" pitchFamily="34" charset="0"/>
              </a:rPr>
              <a:t>Digital </a:t>
            </a:r>
            <a:r>
              <a:rPr lang="en-AU" sz="2800" dirty="0">
                <a:latin typeface="Century Gothic" panose="020B0502020202020204" pitchFamily="34" charset="0"/>
              </a:rPr>
              <a:t>s</a:t>
            </a:r>
            <a:r>
              <a:rPr lang="en-AU" sz="2800" dirty="0" smtClean="0">
                <a:latin typeface="Century Gothic" panose="020B0502020202020204" pitchFamily="34" charset="0"/>
              </a:rPr>
              <a:t>kills and their place in learning today</a:t>
            </a:r>
            <a:endParaRPr lang="en-AU" sz="2800" i="1" dirty="0">
              <a:latin typeface="Century Gothic" panose="020B0502020202020204" pitchFamily="34" charset="0"/>
            </a:endParaRP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>
                <a:latin typeface="Century Gothic" panose="020B0502020202020204" pitchFamily="34" charset="0"/>
              </a:rPr>
              <a:t>School support – </a:t>
            </a:r>
            <a:r>
              <a:rPr lang="en-AU" sz="2800" i="1" dirty="0">
                <a:latin typeface="Century Gothic" panose="020B0502020202020204" pitchFamily="34" charset="0"/>
              </a:rPr>
              <a:t>What is available? Who can I speak to?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solidFill>
                  <a:srgbClr val="262626"/>
                </a:solidFill>
                <a:latin typeface="Century Gothic" panose="020B0502020202020204" pitchFamily="34" charset="0"/>
              </a:rPr>
              <a:t>BYODD Reference Guide – support your child at home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latin typeface="Century Gothic" panose="020B0502020202020204" pitchFamily="34" charset="0"/>
              </a:rPr>
              <a:t>Sentral Parent &amp; </a:t>
            </a:r>
            <a:r>
              <a:rPr lang="en-AU" sz="2800" dirty="0">
                <a:latin typeface="Century Gothic" panose="020B0502020202020204" pitchFamily="34" charset="0"/>
              </a:rPr>
              <a:t>S</a:t>
            </a:r>
            <a:r>
              <a:rPr lang="en-AU" sz="2800" dirty="0" smtClean="0">
                <a:latin typeface="Century Gothic" panose="020B0502020202020204" pitchFamily="34" charset="0"/>
              </a:rPr>
              <a:t>tudent Portal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solidFill>
                  <a:srgbClr val="262626"/>
                </a:solidFill>
                <a:latin typeface="Century Gothic" panose="020B0502020202020204" pitchFamily="34" charset="0"/>
              </a:rPr>
              <a:t>Devices for 2019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>
                <a:latin typeface="Century Gothic" panose="020B0502020202020204" pitchFamily="34" charset="0"/>
              </a:rPr>
              <a:t>Parent Survey</a:t>
            </a:r>
          </a:p>
          <a:p>
            <a:pPr>
              <a:buFont typeface="Century Gothic" panose="020B0502020202020204" pitchFamily="34" charset="0"/>
              <a:buChar char="─"/>
            </a:pPr>
            <a:r>
              <a:rPr lang="en-AU" sz="2800" dirty="0" smtClean="0">
                <a:latin typeface="Century Gothic" panose="020B0502020202020204" pitchFamily="34" charset="0"/>
              </a:rPr>
              <a:t>BYODD </a:t>
            </a:r>
            <a:r>
              <a:rPr lang="en-AU" sz="2800" dirty="0">
                <a:latin typeface="Century Gothic" panose="020B0502020202020204" pitchFamily="34" charset="0"/>
              </a:rPr>
              <a:t>– Q and A</a:t>
            </a:r>
          </a:p>
          <a:p>
            <a:endParaRPr lang="en-AU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3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Resources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Touch typing</a:t>
            </a:r>
          </a:p>
          <a:p>
            <a:r>
              <a:rPr lang="en-AU" dirty="0" smtClean="0">
                <a:hlinkClick r:id="rId3"/>
              </a:rPr>
              <a:t>www.typing.com</a:t>
            </a:r>
            <a:endParaRPr lang="en-AU" dirty="0"/>
          </a:p>
          <a:p>
            <a:r>
              <a:rPr lang="en-AU" dirty="0" smtClean="0"/>
              <a:t>OneNote for Students</a:t>
            </a:r>
          </a:p>
          <a:p>
            <a:r>
              <a:rPr lang="en-AU" dirty="0">
                <a:hlinkClick r:id="rId4"/>
              </a:rPr>
              <a:t>http://www.onenoteineducation.com/en-AU/students</a:t>
            </a:r>
            <a:r>
              <a:rPr lang="en-AU" dirty="0" smtClean="0">
                <a:hlinkClick r:id="rId4"/>
              </a:rPr>
              <a:t>/</a:t>
            </a:r>
            <a:endParaRPr lang="en-AU" dirty="0" smtClean="0"/>
          </a:p>
          <a:p>
            <a:r>
              <a:rPr lang="en-AU" dirty="0" smtClean="0"/>
              <a:t>Learning Tools </a:t>
            </a:r>
            <a:r>
              <a:rPr lang="en-AU" dirty="0" smtClean="0">
                <a:hlinkClick r:id="rId5"/>
              </a:rPr>
              <a:t>https</a:t>
            </a:r>
            <a:r>
              <a:rPr lang="en-AU" dirty="0">
                <a:hlinkClick r:id="rId5"/>
              </a:rPr>
              <a:t>://</a:t>
            </a:r>
            <a:r>
              <a:rPr lang="en-AU" dirty="0" smtClean="0">
                <a:hlinkClick r:id="rId5"/>
              </a:rPr>
              <a:t>www.onenote.com/learningtools</a:t>
            </a:r>
            <a:endParaRPr lang="en-AU" dirty="0" smtClean="0"/>
          </a:p>
          <a:p>
            <a:r>
              <a:rPr lang="en-AU" dirty="0" smtClean="0"/>
              <a:t>Adobe </a:t>
            </a:r>
            <a:r>
              <a:rPr lang="en-AU" dirty="0"/>
              <a:t>C</a:t>
            </a:r>
            <a:r>
              <a:rPr lang="en-AU" dirty="0" smtClean="0"/>
              <a:t>reative Suite (</a:t>
            </a:r>
            <a:r>
              <a:rPr lang="en-AU" dirty="0"/>
              <a:t>Students) </a:t>
            </a:r>
            <a:endParaRPr lang="en-AU" dirty="0" smtClean="0"/>
          </a:p>
          <a:p>
            <a:r>
              <a:rPr lang="en-AU" dirty="0" smtClean="0">
                <a:hlinkClick r:id="rId6"/>
              </a:rPr>
              <a:t>http</a:t>
            </a:r>
            <a:r>
              <a:rPr lang="en-AU" dirty="0">
                <a:hlinkClick r:id="rId6"/>
              </a:rPr>
              <a:t>://</a:t>
            </a:r>
            <a:r>
              <a:rPr lang="en-AU" dirty="0" smtClean="0">
                <a:hlinkClick r:id="rId6"/>
              </a:rPr>
              <a:t>www.adobe.com/au/creativecloud/buy/students.html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u="sng" dirty="0" smtClean="0"/>
              <a:t>Also check out</a:t>
            </a:r>
          </a:p>
          <a:p>
            <a:r>
              <a:rPr lang="en-AU" dirty="0" smtClean="0"/>
              <a:t>Office Lens</a:t>
            </a:r>
          </a:p>
          <a:p>
            <a:r>
              <a:rPr lang="en-AU" dirty="0">
                <a:hlinkClick r:id="rId7"/>
              </a:rPr>
              <a:t>http://</a:t>
            </a:r>
            <a:r>
              <a:rPr lang="en-AU" dirty="0" smtClean="0">
                <a:hlinkClick r:id="rId7"/>
              </a:rPr>
              <a:t>myoffice.unsw.edu.au/introducing-office-lens</a:t>
            </a:r>
            <a:endParaRPr lang="en-AU" dirty="0" smtClean="0"/>
          </a:p>
          <a:p>
            <a:r>
              <a:rPr lang="en-AU" dirty="0" smtClean="0"/>
              <a:t>Orange High School Links</a:t>
            </a:r>
          </a:p>
          <a:p>
            <a:r>
              <a:rPr lang="en-AU" dirty="0">
                <a:hlinkClick r:id="rId8"/>
              </a:rPr>
              <a:t>http://</a:t>
            </a:r>
            <a:r>
              <a:rPr lang="en-AU" dirty="0" smtClean="0">
                <a:hlinkClick r:id="rId8"/>
              </a:rPr>
              <a:t>www.orange-h.schools.nsw.edu.au/our-school/links</a:t>
            </a:r>
            <a:endParaRPr lang="en-AU" dirty="0" smtClean="0"/>
          </a:p>
          <a:p>
            <a:r>
              <a:rPr lang="en-AU" dirty="0" smtClean="0"/>
              <a:t>Student Assessment Schedule</a:t>
            </a:r>
          </a:p>
          <a:p>
            <a:r>
              <a:rPr lang="en-AU" dirty="0">
                <a:hlinkClick r:id="rId9"/>
              </a:rPr>
              <a:t>http://</a:t>
            </a:r>
            <a:r>
              <a:rPr lang="en-AU" dirty="0" smtClean="0">
                <a:hlinkClick r:id="rId9"/>
              </a:rPr>
              <a:t>www.orange-h.schools.nsw.edu.au/online-learning</a:t>
            </a:r>
            <a:endParaRPr lang="en-AU" dirty="0" smtClean="0"/>
          </a:p>
          <a:p>
            <a:r>
              <a:rPr lang="en-AU" dirty="0"/>
              <a:t>Microsoft Education Community</a:t>
            </a:r>
          </a:p>
          <a:p>
            <a:r>
              <a:rPr lang="en-AU" dirty="0">
                <a:hlinkClick r:id="rId10"/>
              </a:rPr>
              <a:t>https://education.microsoft.com</a:t>
            </a:r>
            <a:r>
              <a:rPr lang="en-AU" dirty="0" smtClean="0">
                <a:hlinkClick r:id="rId10"/>
              </a:rPr>
              <a:t>/</a:t>
            </a:r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78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9569"/>
            <a:ext cx="10113264" cy="822960"/>
          </a:xfrm>
        </p:spPr>
        <p:txBody>
          <a:bodyPr/>
          <a:lstStyle/>
          <a:p>
            <a:r>
              <a:rPr lang="en-AU" dirty="0" smtClean="0"/>
              <a:t>Survey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1" b="19071"/>
          <a:stretch>
            <a:fillRect/>
          </a:stretch>
        </p:blipFill>
        <p:spPr>
          <a:xfrm>
            <a:off x="457200" y="169817"/>
            <a:ext cx="11276169" cy="45458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http://bit.ly/ohsparentbyodd2018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62" y="4215410"/>
            <a:ext cx="515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attending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5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031" y="818148"/>
            <a:ext cx="1047459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2400" b="1" cap="all" spc="200" dirty="0">
                <a:solidFill>
                  <a:schemeClr val="tx2"/>
                </a:solidFill>
                <a:latin typeface="+mj-lt"/>
              </a:rPr>
              <a:t>At </a:t>
            </a:r>
            <a:r>
              <a:rPr lang="en-AU" sz="2400" b="1" cap="all" spc="200" dirty="0" smtClean="0">
                <a:solidFill>
                  <a:schemeClr val="tx2"/>
                </a:solidFill>
                <a:latin typeface="+mj-lt"/>
              </a:rPr>
              <a:t>Orange High School our </a:t>
            </a:r>
            <a:r>
              <a:rPr lang="en-AU" sz="2400" b="1" cap="all" spc="200" dirty="0">
                <a:solidFill>
                  <a:schemeClr val="tx2"/>
                </a:solidFill>
                <a:latin typeface="+mj-lt"/>
              </a:rPr>
              <a:t>aim is to provide each and every one of our students with essential 21st Century skills to support them at school and beyond.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58" y="3189905"/>
            <a:ext cx="3720758" cy="184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3189905"/>
            <a:ext cx="3793296" cy="184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94" y="3194137"/>
            <a:ext cx="3784589" cy="1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" y="169817"/>
            <a:ext cx="12192001" cy="764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AU" b="1" dirty="0" smtClean="0"/>
          </a:p>
          <a:p>
            <a:pPr algn="ctr"/>
            <a:endParaRPr lang="en-AU" b="1" dirty="0"/>
          </a:p>
          <a:p>
            <a:pPr algn="ctr"/>
            <a:endParaRPr lang="en-AU" b="1" dirty="0" smtClean="0"/>
          </a:p>
          <a:p>
            <a:pPr algn="ctr"/>
            <a:endParaRPr lang="en-AU" b="1" dirty="0"/>
          </a:p>
          <a:p>
            <a:pPr algn="ctr"/>
            <a:r>
              <a:rPr lang="en-AU" b="1" dirty="0" smtClean="0">
                <a:solidFill>
                  <a:schemeClr val="tx1"/>
                </a:solidFill>
              </a:rPr>
              <a:t>Why are digital skills so important?</a:t>
            </a:r>
            <a:endParaRPr lang="en-AU" sz="2400" b="1" dirty="0" smtClean="0">
              <a:solidFill>
                <a:schemeClr val="tx1"/>
              </a:solidFill>
            </a:endParaRPr>
          </a:p>
          <a:p>
            <a:pPr algn="ctr"/>
            <a:endParaRPr lang="en-AU" i="1" dirty="0"/>
          </a:p>
          <a:p>
            <a:pPr algn="ctr"/>
            <a:r>
              <a:rPr lang="en-AU" sz="3200" i="1" dirty="0">
                <a:solidFill>
                  <a:schemeClr val="tx1"/>
                </a:solidFill>
              </a:rPr>
              <a:t>Since 2013 the demand for digital skills </a:t>
            </a:r>
            <a:r>
              <a:rPr lang="en-AU" sz="3200" i="1" dirty="0" smtClean="0">
                <a:solidFill>
                  <a:schemeClr val="tx1"/>
                </a:solidFill>
              </a:rPr>
              <a:t>has</a:t>
            </a:r>
          </a:p>
          <a:p>
            <a:pPr algn="ctr"/>
            <a:r>
              <a:rPr lang="en-AU" sz="3200" i="1" dirty="0" smtClean="0">
                <a:solidFill>
                  <a:schemeClr val="tx1"/>
                </a:solidFill>
              </a:rPr>
              <a:t> </a:t>
            </a:r>
            <a:r>
              <a:rPr lang="en-AU" sz="3200" i="1" dirty="0">
                <a:solidFill>
                  <a:schemeClr val="tx1"/>
                </a:solidFill>
              </a:rPr>
              <a:t>increased by more than 200</a:t>
            </a:r>
            <a:r>
              <a:rPr lang="en-AU" sz="3200" i="1" dirty="0" smtClean="0">
                <a:solidFill>
                  <a:schemeClr val="tx1"/>
                </a:solidFill>
              </a:rPr>
              <a:t>%</a:t>
            </a:r>
          </a:p>
          <a:p>
            <a:pPr algn="ctr"/>
            <a:endParaRPr lang="en-AU" i="1" dirty="0">
              <a:solidFill>
                <a:schemeClr val="tx1"/>
              </a:solidFill>
            </a:endParaRPr>
          </a:p>
          <a:p>
            <a:pPr algn="ctr"/>
            <a:r>
              <a:rPr lang="en-AU" i="1" dirty="0" smtClean="0">
                <a:solidFill>
                  <a:schemeClr val="tx1"/>
                </a:solidFill>
              </a:rPr>
              <a:t> </a:t>
            </a:r>
            <a:r>
              <a:rPr lang="en-AU" sz="1800" dirty="0">
                <a:solidFill>
                  <a:schemeClr val="tx1"/>
                </a:solidFill>
              </a:rPr>
              <a:t>(Foundation for Young Australians, 2016</a:t>
            </a:r>
            <a:r>
              <a:rPr lang="en-AU" sz="18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AU" sz="1800" dirty="0">
              <a:solidFill>
                <a:schemeClr val="tx1"/>
              </a:solidFill>
            </a:endParaRPr>
          </a:p>
          <a:p>
            <a:pPr algn="ctr"/>
            <a:endParaRPr lang="en-AU" sz="1800" dirty="0">
              <a:solidFill>
                <a:schemeClr val="tx1"/>
              </a:solidFill>
            </a:endParaRPr>
          </a:p>
          <a:p>
            <a:pPr algn="ctr"/>
            <a:endParaRPr lang="en-AU" sz="2400" i="1" dirty="0" smtClean="0"/>
          </a:p>
          <a:p>
            <a:pPr algn="ctr"/>
            <a:endParaRPr lang="en-AU" i="1" dirty="0"/>
          </a:p>
          <a:p>
            <a:pPr algn="ctr"/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4305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400" y="508000"/>
            <a:ext cx="13204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Century Gothic" panose="020B0502020202020204" pitchFamily="34" charset="0"/>
                <a:hlinkClick r:id="rId2"/>
              </a:rPr>
              <a:t>So what are these 21</a:t>
            </a:r>
            <a:r>
              <a:rPr lang="en-AU" sz="3600" b="1" baseline="30000" dirty="0" smtClean="0">
                <a:latin typeface="Century Gothic" panose="020B0502020202020204" pitchFamily="34" charset="0"/>
                <a:hlinkClick r:id="rId2"/>
              </a:rPr>
              <a:t>st</a:t>
            </a:r>
            <a:r>
              <a:rPr lang="en-AU" sz="3600" b="1" dirty="0" smtClean="0">
                <a:latin typeface="Century Gothic" panose="020B0502020202020204" pitchFamily="34" charset="0"/>
                <a:hlinkClick r:id="rId2"/>
              </a:rPr>
              <a:t> century skills?</a:t>
            </a:r>
            <a:endParaRPr lang="en-AU" sz="3600" b="1" dirty="0" smtClean="0">
              <a:latin typeface="Century Gothic" panose="020B0502020202020204" pitchFamily="34" charset="0"/>
            </a:endParaRPr>
          </a:p>
          <a:p>
            <a:endParaRPr lang="en-AU" sz="3600" b="1" dirty="0">
              <a:latin typeface="Century Gothic" panose="020B0502020202020204" pitchFamily="34" charset="0"/>
            </a:endParaRPr>
          </a:p>
          <a:p>
            <a:endParaRPr lang="en-AU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025" name="Picture 1" descr="Machine generated alternative text:&#10;PRACTICAL &#10;AND &#10;FUNCTIONAL &#10;SKILLS &#10;CREATIVITY &#10;PROFICIENT &#10;COM„MUNICATOR &#10;IQ &#10;CRITICAL THINKING &#10;AND EVALUATION &#10;DIGITAL &#10;LITERACY &#10;CURATE &#10;INFORMATION &#10;CULTURAL &#10;AND SOCIAL &#10;UNDERSTANDING &#10;COLLABORATION &#10;users with to master a Wide range Of &#10;technological. cognitive and social con-Fencies—collectively terrmd &quot;Cheital Lier•cy&quot;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85163"/>
            <a:ext cx="5181600" cy="49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0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242" y="154546"/>
            <a:ext cx="10520868" cy="76434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AU" sz="3600" b="1" cap="all" spc="200" dirty="0">
                <a:solidFill>
                  <a:schemeClr val="tx2"/>
                </a:solidFill>
                <a:ea typeface="+mn-ea"/>
                <a:cs typeface="+mn-cs"/>
              </a:rPr>
              <a:t>What are the skills our students will need?</a:t>
            </a:r>
          </a:p>
        </p:txBody>
      </p:sp>
      <p:sp>
        <p:nvSpPr>
          <p:cNvPr id="4" name="Rectangle 3"/>
          <p:cNvSpPr/>
          <p:nvPr/>
        </p:nvSpPr>
        <p:spPr>
          <a:xfrm>
            <a:off x="3944287" y="6482108"/>
            <a:ext cx="7180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i="1" dirty="0"/>
              <a:t>(Source: https://www.australiancurriculum.edu.au/)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" y="1736636"/>
            <a:ext cx="11468100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The Australian Curriculum suggests that </a:t>
            </a:r>
            <a:r>
              <a:rPr lang="en-US" sz="32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"</a:t>
            </a:r>
            <a:r>
              <a:rPr lang="en-US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students need to develop a set of knowledge, skills, </a:t>
            </a:r>
            <a:r>
              <a:rPr lang="en-US" sz="3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behaviour</a:t>
            </a:r>
            <a:r>
              <a:rPr lang="en-US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and disposition, or general capabilities that apply across the learning area content and equip them to be lifelong learners able to operate with confidence in a complex, information-rich, </a:t>
            </a:r>
            <a:r>
              <a:rPr lang="en-US" sz="3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globalised</a:t>
            </a:r>
            <a:r>
              <a:rPr lang="en-US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world</a:t>
            </a:r>
            <a:r>
              <a:rPr lang="en-US" sz="3200" i="1" dirty="0">
                <a:solidFill>
                  <a:srgbClr val="333333"/>
                </a:solidFill>
                <a:latin typeface="Century Gothic" panose="020B0502020202020204" pitchFamily="34" charset="0"/>
              </a:rPr>
              <a:t>". </a:t>
            </a:r>
            <a:endParaRPr lang="en-A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2" y="911511"/>
            <a:ext cx="4757021" cy="45367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43450" y="1563706"/>
            <a:ext cx="72009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AU" sz="2400" dirty="0">
                <a:solidFill>
                  <a:srgbClr val="06213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"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Students live in a rapidly changing technological world. </a:t>
            </a:r>
            <a:r>
              <a:rPr lang="en-AU" sz="2400" dirty="0" smtClean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Information 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and communication technology (ICT), including </a:t>
            </a:r>
            <a:r>
              <a:rPr lang="en-AU" sz="2400" dirty="0">
                <a:solidFill>
                  <a:srgbClr val="0070C0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hardware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 and </a:t>
            </a:r>
            <a:r>
              <a:rPr lang="en-AU" sz="2400" dirty="0">
                <a:solidFill>
                  <a:srgbClr val="0070C0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personal digital devices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, </a:t>
            </a:r>
            <a:r>
              <a:rPr lang="en-AU" sz="2400" dirty="0">
                <a:solidFill>
                  <a:srgbClr val="0070C0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software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, and </a:t>
            </a:r>
            <a:r>
              <a:rPr lang="en-AU" sz="2400" dirty="0">
                <a:solidFill>
                  <a:srgbClr val="0070C0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systems that manage, store, process, create, produce and communicate information</a:t>
            </a:r>
            <a:r>
              <a:rPr lang="en-AU" sz="2400" dirty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, has become an important part of everyday </a:t>
            </a:r>
            <a:r>
              <a:rPr lang="en-AU" sz="2400" dirty="0" smtClean="0">
                <a:solidFill>
                  <a:srgbClr val="062134"/>
                </a:solidFill>
                <a:latin typeface="Century Gothic" panose="020B0502020202020204" pitchFamily="34" charset="0"/>
                <a:cs typeface="MV Boli" panose="02000500030200090000" pitchFamily="2" charset="0"/>
              </a:rPr>
              <a:t>life”</a:t>
            </a:r>
            <a:endParaRPr lang="en-AU" sz="2400" dirty="0">
              <a:solidFill>
                <a:srgbClr val="FFFFFF"/>
              </a:solidFill>
              <a:latin typeface="Century Gothic" panose="020B0502020202020204" pitchFamily="34" charset="0"/>
              <a:cs typeface="MV Boli" panose="02000500030200090000" pitchFamily="2" charset="0"/>
            </a:endParaRPr>
          </a:p>
          <a:p>
            <a:pPr algn="just" fontAlgn="base"/>
            <a:r>
              <a:rPr lang="en-AU" dirty="0">
                <a:hlinkClick r:id="rId3"/>
              </a:rPr>
              <a:t/>
            </a:r>
            <a:br>
              <a:rPr lang="en-AU" dirty="0">
                <a:hlinkClick r:id="rId3"/>
              </a:rPr>
            </a:br>
            <a:r>
              <a:rPr lang="en-AU" dirty="0">
                <a:hlinkClick r:id="rId3"/>
              </a:rPr>
              <a:t>(NSW Education Standards Authority, 2017, para. 1) </a:t>
            </a:r>
            <a:endParaRPr lang="en-AU" b="0" dirty="0">
              <a:effectLst/>
              <a:latin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5245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52"/>
            <a:ext cx="8322933" cy="5036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532">
            <a:off x="5963587" y="149904"/>
            <a:ext cx="5418945" cy="3612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37" y="2899629"/>
            <a:ext cx="4189751" cy="279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47" y="5692796"/>
            <a:ext cx="11516544" cy="822960"/>
          </a:xfrm>
        </p:spPr>
        <p:txBody>
          <a:bodyPr/>
          <a:lstStyle/>
          <a:p>
            <a:r>
              <a:rPr lang="en-AU" b="1" dirty="0" smtClean="0">
                <a:latin typeface="Century Gothic" panose="020B0502020202020204" pitchFamily="34" charset="0"/>
              </a:rPr>
              <a:t>Different ways we use ICT at Orange High School</a:t>
            </a:r>
            <a:endParaRPr lang="en-AU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72558"/>
            <a:ext cx="10267950" cy="6533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" y="4724401"/>
            <a:ext cx="1045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hlinkClick r:id="rId4"/>
              </a:rPr>
              <a:t>SENTRAL School</a:t>
            </a:r>
          </a:p>
          <a:p>
            <a:r>
              <a:rPr lang="en-AU" sz="2800" b="1" dirty="0" smtClean="0">
                <a:hlinkClick r:id="rId4"/>
              </a:rPr>
              <a:t>Communication Platform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2078360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08&quot;&gt;&lt;/object&gt;&lt;object type=&quot;2&quot; unique_id=&quot;10109&quot;&gt;&lt;object type=&quot;3&quot; unique_id=&quot;10110&quot;&gt;&lt;property id=&quot;20148&quot; value=&quot;5&quot;/&gt;&lt;property id=&quot;20300&quot; value=&quot;Slide 1 - &amp;quot;BYODD @ OHS 2018 &amp;quot;&quot;/&gt;&lt;property id=&quot;20307&quot; value=&quot;256&quot;/&gt;&lt;/object&gt;&lt;object type=&quot;3&quot; unique_id=&quot;10111&quot;&gt;&lt;property id=&quot;20148&quot; value=&quot;5&quot;/&gt;&lt;property id=&quot;20300&quot; value=&quot;Slide 4&quot;/&gt;&lt;property id=&quot;20307&quot; value=&quot;257&quot;/&gt;&lt;/object&gt;&lt;object type=&quot;3&quot; unique_id=&quot;10113&quot;&gt;&lt;property id=&quot;20148&quot; value=&quot;5&quot;/&gt;&lt;property id=&quot;20300&quot; value=&quot;Slide 6&quot;/&gt;&lt;property id=&quot;20307&quot; value=&quot;260&quot;/&gt;&lt;/object&gt;&lt;object type=&quot;3&quot; unique_id=&quot;10294&quot;&gt;&lt;property id=&quot;20148&quot; value=&quot;5&quot;/&gt;&lt;property id=&quot;20300&quot; value=&quot;Slide 5 - &amp;quot;What are the skills our students will need?&amp;quot;&quot;/&gt;&lt;property id=&quot;20307&quot; value=&quot;262&quot;/&gt;&lt;/object&gt;&lt;object type=&quot;3&quot; unique_id=&quot;10376&quot;&gt;&lt;property id=&quot;20148&quot; value=&quot;5&quot;/&gt;&lt;property id=&quot;20300&quot; value=&quot;Slide 2&quot;/&gt;&lt;property id=&quot;20307&quot; value=&quot;263&quot;/&gt;&lt;/object&gt;&lt;object type=&quot;3&quot; unique_id=&quot;10398&quot;&gt;&lt;property id=&quot;20148&quot; value=&quot;5&quot;/&gt;&lt;property id=&quot;20300&quot; value=&quot;Slide 3&quot;/&gt;&lt;property id=&quot;20307&quot; value=&quot;264&quot;/&gt;&lt;/object&gt;&lt;object type=&quot;3&quot; unique_id=&quot;11208&quot;&gt;&lt;property id=&quot;20148&quot; value=&quot;5&quot;/&gt;&lt;property id=&quot;20300&quot; value=&quot;Slide 7 - &amp;quot;OneNote for Students http://www.onenoteineducation.com/students&amp;quot;&quot;/&gt;&lt;property id=&quot;20307&quot; value=&quot;265&quot;/&gt;&lt;/object&gt;&lt;object type=&quot;3&quot; unique_id=&quot;11209&quot;&gt;&lt;property id=&quot;20148&quot; value=&quot;5&quot;/&gt;&lt;property id=&quot;20300&quot; value=&quot;Slide 8 - &amp;quot;Learning Tools – differentiating learning&amp;quot;&quot;/&gt;&lt;property id=&quot;20307&quot; value=&quot;266&quot;/&gt;&lt;/object&gt;&lt;object type=&quot;3&quot; unique_id=&quot;11210&quot;&gt;&lt;property id=&quot;20148&quot; value=&quot;5&quot;/&gt;&lt;property id=&quot;20300&quot; value=&quot;Slide 9 - &amp;quot;BYODD Boot Camp - All Year 7 Students&amp;quot;&quot;/&gt;&lt;property id=&quot;20307&quot; value=&quot;267&quot;/&gt;&lt;/object&gt;&lt;object type=&quot;3&quot; unique_id=&quot;11211&quot;&gt;&lt;property id=&quot;20148&quot; value=&quot;5&quot;/&gt;&lt;property id=&quot;20300&quot; value=&quot;Slide 10 - &amp;quot;DIGITAL CITIZENSHIP&amp;quot;&quot;/&gt;&lt;property id=&quot;20307&quot; value=&quot;268&quot;/&gt;&lt;/object&gt;&lt;object type=&quot;3&quot; unique_id=&quot;11212&quot;&gt;&lt;property id=&quot;20148&quot; value=&quot;5&quot;/&gt;&lt;property id=&quot;20300&quot; value=&quot;Slide 11 - &amp;quot;Survey&amp;quot;&quot;/&gt;&lt;property id=&quot;20307&quot; value=&quot;269&quot;/&gt;&lt;/object&gt;&lt;object type=&quot;3&quot; unique_id=&quot;11278&quot;&gt;&lt;property id=&quot;20148&quot; value=&quot;5&quot;/&gt;&lt;property id=&quot;20300&quot; value=&quot;Slide 12 - &amp;quot;Resources&amp;quot;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2649</TotalTime>
  <Words>680</Words>
  <Application>Microsoft Office PowerPoint</Application>
  <PresentationFormat>Widescreen</PresentationFormat>
  <Paragraphs>141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Calibri,sans-serif</vt:lpstr>
      <vt:lpstr>Century Gothic</vt:lpstr>
      <vt:lpstr>MV Boli</vt:lpstr>
      <vt:lpstr>play</vt:lpstr>
      <vt:lpstr>Wingdings</vt:lpstr>
      <vt:lpstr>Retrospect</vt:lpstr>
      <vt:lpstr>BYODD @ OHS 2019 </vt:lpstr>
      <vt:lpstr>Workshop Outline</vt:lpstr>
      <vt:lpstr>PowerPoint Presentation</vt:lpstr>
      <vt:lpstr>PowerPoint Presentation</vt:lpstr>
      <vt:lpstr>PowerPoint Presentation</vt:lpstr>
      <vt:lpstr>What are the skills our students will need?</vt:lpstr>
      <vt:lpstr>PowerPoint Presentation</vt:lpstr>
      <vt:lpstr>Different ways we use ICT at Orange High School</vt:lpstr>
      <vt:lpstr>PowerPoint Presentation</vt:lpstr>
      <vt:lpstr>PowerPoint Presentation</vt:lpstr>
      <vt:lpstr>PowerPoint Presentation</vt:lpstr>
      <vt:lpstr>Hewlett Packard OHS Deals</vt:lpstr>
      <vt:lpstr>Hewlett Packard OHS Deals</vt:lpstr>
      <vt:lpstr>What school support is available?</vt:lpstr>
      <vt:lpstr>What school support is available?</vt:lpstr>
      <vt:lpstr>PowerPoint Presentation</vt:lpstr>
      <vt:lpstr>What school support is available?</vt:lpstr>
      <vt:lpstr>Additional - SCHOOL SUPPORT</vt:lpstr>
      <vt:lpstr>Additional - SCHOOL SUPPORT</vt:lpstr>
      <vt:lpstr>Resources</vt:lpstr>
      <vt:lpstr>Survey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BYODD @ OHS 2018</dc:title>
  <dc:creator>Kharitos, Kahina</dc:creator>
  <cp:lastModifiedBy>Emma Morley</cp:lastModifiedBy>
  <cp:revision>67</cp:revision>
  <cp:lastPrinted>2017-09-04T05:37:42Z</cp:lastPrinted>
  <dcterms:created xsi:type="dcterms:W3CDTF">2017-08-29T00:48:12Z</dcterms:created>
  <dcterms:modified xsi:type="dcterms:W3CDTF">2018-11-28T22:08:08Z</dcterms:modified>
</cp:coreProperties>
</file>